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60" r:id="rId4"/>
    <p:sldId id="264" r:id="rId5"/>
    <p:sldId id="279" r:id="rId6"/>
    <p:sldId id="275" r:id="rId7"/>
    <p:sldId id="280" r:id="rId8"/>
    <p:sldId id="281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1D53-B786-4C38-8996-1F4FD3087203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876ED14-E20D-46AF-911A-6FFB98E87BB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77329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1D53-B786-4C38-8996-1F4FD3087203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876ED14-E20D-46AF-911A-6FFB98E87BB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96818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1D53-B786-4C38-8996-1F4FD3087203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876ED14-E20D-46AF-911A-6FFB98E87BB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038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1D53-B786-4C38-8996-1F4FD3087203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876ED14-E20D-46AF-911A-6FFB98E87BB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86860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1D53-B786-4C38-8996-1F4FD3087203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876ED14-E20D-46AF-911A-6FFB98E87BB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38756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1D53-B786-4C38-8996-1F4FD3087203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876ED14-E20D-46AF-911A-6FFB98E87BB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900120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1D53-B786-4C38-8996-1F4FD3087203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ED14-E20D-46AF-911A-6FFB98E87BB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951094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1D53-B786-4C38-8996-1F4FD3087203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ED14-E20D-46AF-911A-6FFB98E87BB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337320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1D53-B786-4C38-8996-1F4FD3087203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ED14-E20D-46AF-911A-6FFB98E87BB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693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1D53-B786-4C38-8996-1F4FD3087203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ED14-E20D-46AF-911A-6FFB98E87BB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61296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1D53-B786-4C38-8996-1F4FD3087203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876ED14-E20D-46AF-911A-6FFB98E87BB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98602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1D53-B786-4C38-8996-1F4FD3087203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876ED14-E20D-46AF-911A-6FFB98E87BB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30022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1D53-B786-4C38-8996-1F4FD3087203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876ED14-E20D-46AF-911A-6FFB98E87BB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53284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1D53-B786-4C38-8996-1F4FD3087203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ED14-E20D-46AF-911A-6FFB98E87BB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24513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1D53-B786-4C38-8996-1F4FD3087203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ED14-E20D-46AF-911A-6FFB98E87BB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72095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1D53-B786-4C38-8996-1F4FD3087203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ED14-E20D-46AF-911A-6FFB98E87BB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321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1D53-B786-4C38-8996-1F4FD3087203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876ED14-E20D-46AF-911A-6FFB98E87BB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77297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F1D53-B786-4C38-8996-1F4FD3087203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876ED14-E20D-46AF-911A-6FFB98E87BB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50552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908719"/>
            <a:ext cx="8032976" cy="20882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44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CHLIEB </a:t>
            </a:r>
            <a:r>
              <a:rPr lang="sk-SK" sz="4400" b="1" dirty="0">
                <a:solidFill>
                  <a:srgbClr val="FF0000"/>
                </a:solidFill>
                <a:latin typeface="Algerian" panose="04020705040A02060702" pitchFamily="82" charset="0"/>
              </a:rPr>
              <a:t>PEČIVO,</a:t>
            </a:r>
            <a:br>
              <a:rPr lang="sk-SK" sz="4400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sk-SK" sz="4400" b="1" dirty="0">
                <a:solidFill>
                  <a:srgbClr val="FF0000"/>
                </a:solidFill>
                <a:latin typeface="Algerian" panose="04020705040A02060702" pitchFamily="82" charset="0"/>
              </a:rPr>
              <a:t>OBILNINY </a:t>
            </a:r>
          </a:p>
        </p:txBody>
      </p:sp>
      <p:sp>
        <p:nvSpPr>
          <p:cNvPr id="5" name="Obdĺžnik 4"/>
          <p:cNvSpPr/>
          <p:nvPr/>
        </p:nvSpPr>
        <p:spPr>
          <a:xfrm>
            <a:off x="857224" y="3244334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sk-SK" sz="3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="" xmlns:a16="http://schemas.microsoft.com/office/drawing/2014/main" id="{D4A4BCFE-5CF7-4572-B8DE-74A01405A084}"/>
              </a:ext>
            </a:extLst>
          </p:cNvPr>
          <p:cNvSpPr txBox="1"/>
          <p:nvPr/>
        </p:nvSpPr>
        <p:spPr>
          <a:xfrm>
            <a:off x="3131840" y="465313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/>
              <a:t>Hovorme o jedle 2020</a:t>
            </a:r>
          </a:p>
        </p:txBody>
      </p:sp>
    </p:spTree>
    <p:extLst>
      <p:ext uri="{BB962C8B-B14F-4D97-AF65-F5344CB8AC3E}">
        <p14:creationId xmlns="" xmlns:p14="http://schemas.microsoft.com/office/powerpoint/2010/main" val="255781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827584" y="980728"/>
            <a:ext cx="7776864" cy="8766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3200" b="1" dirty="0">
                <a:solidFill>
                  <a:schemeClr val="tx1"/>
                </a:solidFill>
              </a:rPr>
              <a:t>Zrealizované aktivity k dennej téme :</a:t>
            </a:r>
            <a:endParaRPr lang="sk-SK" sz="3200" dirty="0">
              <a:solidFill>
                <a:schemeClr val="tx1"/>
              </a:solidFill>
            </a:endParaRPr>
          </a:p>
          <a:p>
            <a:pPr>
              <a:buNone/>
            </a:pPr>
            <a:endParaRPr lang="sk-SK" sz="2800" b="1" dirty="0"/>
          </a:p>
        </p:txBody>
      </p:sp>
      <p:sp>
        <p:nvSpPr>
          <p:cNvPr id="5" name="Obdĺžnik 4"/>
          <p:cNvSpPr/>
          <p:nvPr/>
        </p:nvSpPr>
        <p:spPr>
          <a:xfrm>
            <a:off x="1691680" y="2132856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k-SK" sz="3200" b="1" dirty="0">
                <a:solidFill>
                  <a:srgbClr val="FF0000"/>
                </a:solidFill>
              </a:rPr>
              <a:t>Poznávanie rôznych druhov chleba, pečiva a obilnín porovnanie ich výživových hodnôt</a:t>
            </a:r>
          </a:p>
          <a:p>
            <a:endParaRPr lang="sk-SK" sz="3200" b="1" dirty="0">
              <a:solidFill>
                <a:srgbClr val="FF0000"/>
              </a:solidFill>
            </a:endParaRPr>
          </a:p>
          <a:p>
            <a:r>
              <a:rPr lang="sk-SK" sz="3200" b="1" dirty="0">
                <a:solidFill>
                  <a:srgbClr val="FF0000"/>
                </a:solidFill>
              </a:rPr>
              <a:t>2. Výroba rôznych nátierok na </a:t>
            </a:r>
          </a:p>
          <a:p>
            <a:r>
              <a:rPr lang="sk-SK" sz="3200" b="1" dirty="0">
                <a:solidFill>
                  <a:srgbClr val="FF0000"/>
                </a:solidFill>
              </a:rPr>
              <a:t>    pečivá</a:t>
            </a:r>
          </a:p>
        </p:txBody>
      </p:sp>
    </p:spTree>
    <p:extLst>
      <p:ext uri="{BB962C8B-B14F-4D97-AF65-F5344CB8AC3E}">
        <p14:creationId xmlns="" xmlns:p14="http://schemas.microsoft.com/office/powerpoint/2010/main" val="2027752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496944" cy="5472608"/>
          </a:xfrm>
        </p:spPr>
        <p:txBody>
          <a:bodyPr>
            <a:normAutofit/>
          </a:bodyPr>
          <a:lstStyle/>
          <a:p>
            <a:endParaRPr lang="sk-SK" sz="2400" b="1" dirty="0">
              <a:solidFill>
                <a:srgbClr val="FF0000"/>
              </a:solidFill>
            </a:endParaRPr>
          </a:p>
          <a:p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539552" y="64291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k-SK" sz="3200" b="1" dirty="0">
                <a:solidFill>
                  <a:srgbClr val="FF0000"/>
                </a:solidFill>
              </a:rPr>
              <a:t>Poznávanie rôznych druhov chleba, pečiva a obilnín, porovnanie ich výživových hodnôt</a:t>
            </a:r>
          </a:p>
          <a:p>
            <a:pPr marL="457200" indent="-457200">
              <a:buAutoNum type="arabicPeriod"/>
            </a:pPr>
            <a:endParaRPr lang="sk-SK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907704" y="2545160"/>
            <a:ext cx="70603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k-SK" sz="2000" b="1" dirty="0">
                <a:solidFill>
                  <a:schemeClr val="accent1">
                    <a:lumMod val="75000"/>
                  </a:schemeClr>
                </a:solidFill>
              </a:rPr>
              <a:t>Žiačky 8.A triedy si na hodinu Techniky priniesli rôzne</a:t>
            </a:r>
          </a:p>
          <a:p>
            <a:pPr marL="457200" indent="-457200"/>
            <a:r>
              <a:rPr lang="sk-SK" sz="2000" b="1" dirty="0">
                <a:solidFill>
                  <a:schemeClr val="accent1">
                    <a:lumMod val="75000"/>
                  </a:schemeClr>
                </a:solidFill>
              </a:rPr>
              <a:t>druhy chleba alebo pečiva. O danom druhu obilných</a:t>
            </a:r>
          </a:p>
          <a:p>
            <a:pPr marL="457200" indent="-457200"/>
            <a:r>
              <a:rPr lang="sk-SK" sz="2000" b="1" dirty="0">
                <a:solidFill>
                  <a:schemeClr val="accent1">
                    <a:lumMod val="75000"/>
                  </a:schemeClr>
                </a:solidFill>
              </a:rPr>
              <a:t>výrobkov si mali zistiť ich zloženie, výživovú hodnotu a</a:t>
            </a:r>
          </a:p>
          <a:p>
            <a:pPr marL="457200" indent="-457200"/>
            <a:r>
              <a:rPr lang="sk-SK" sz="2000" b="1" dirty="0" smtClean="0">
                <a:solidFill>
                  <a:schemeClr val="accent1">
                    <a:lumMod val="75000"/>
                  </a:schemeClr>
                </a:solidFill>
              </a:rPr>
              <a:t>porovnali </a:t>
            </a:r>
            <a:r>
              <a:rPr lang="sk-SK" sz="2000" b="1" dirty="0">
                <a:solidFill>
                  <a:schemeClr val="accent1">
                    <a:lumMod val="75000"/>
                  </a:schemeClr>
                </a:solidFill>
              </a:rPr>
              <a:t>ich. Navzájom sa takto dozvedeli  nové </a:t>
            </a:r>
          </a:p>
          <a:p>
            <a:pPr marL="457200" indent="-457200"/>
            <a:r>
              <a:rPr lang="sk-SK" sz="2000" b="1" dirty="0">
                <a:solidFill>
                  <a:schemeClr val="accent1">
                    <a:lumMod val="75000"/>
                  </a:schemeClr>
                </a:solidFill>
              </a:rPr>
              <a:t>informácie, ktoré vyhodnotili nasledovne : </a:t>
            </a:r>
          </a:p>
        </p:txBody>
      </p:sp>
      <p:pic>
        <p:nvPicPr>
          <p:cNvPr id="1028" name="Picture 4" descr="E:\Zš Na Hôrke\fotky\fotky šk. rok 2019-20\2019-09 hovorme o jedle\20191016_110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8558" y="-23217374"/>
            <a:ext cx="24384000" cy="14630400"/>
          </a:xfrm>
          <a:prstGeom prst="rect">
            <a:avLst/>
          </a:prstGeom>
          <a:noFill/>
        </p:spPr>
      </p:pic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F3F2AB59-57CF-4705-8676-6988755003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9536" y="4784723"/>
            <a:ext cx="2503787" cy="1157273"/>
          </a:xfrm>
          <a:prstGeom prst="rect">
            <a:avLst/>
          </a:prstGeom>
        </p:spPr>
      </p:pic>
      <p:pic>
        <p:nvPicPr>
          <p:cNvPr id="2050" name="Picture 2" descr="6 najčastejších typov pečiva a ich zloženie">
            <a:extLst>
              <a:ext uri="{FF2B5EF4-FFF2-40B4-BE49-F238E27FC236}">
                <a16:creationId xmlns="" xmlns:a16="http://schemas.microsoft.com/office/drawing/2014/main" id="{221D7332-97DB-4718-AEA8-0FD4BB796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16805"/>
            <a:ext cx="3153406" cy="2098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1596146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3200" b="1" dirty="0"/>
          </a:p>
          <a:p>
            <a:endParaRPr lang="sk-SK" sz="3200" b="1" dirty="0"/>
          </a:p>
        </p:txBody>
      </p:sp>
      <p:sp>
        <p:nvSpPr>
          <p:cNvPr id="5" name="Obdĺžnik 4"/>
          <p:cNvSpPr/>
          <p:nvPr/>
        </p:nvSpPr>
        <p:spPr>
          <a:xfrm>
            <a:off x="928662" y="1357298"/>
            <a:ext cx="80358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k-SK" b="1" i="0" dirty="0">
                <a:solidFill>
                  <a:srgbClr val="FF0000"/>
                </a:solidFill>
                <a:effectLst/>
              </a:rPr>
              <a:t>Chlieb pšenično-ražný (biely) </a:t>
            </a:r>
            <a:r>
              <a:rPr lang="sk-SK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: 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pšeničná múka 51%, ražná múka 26%,</a:t>
            </a:r>
          </a:p>
          <a:p>
            <a:pPr marL="457200" indent="-457200"/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voda, droždie, jedlá soľ</a:t>
            </a:r>
          </a:p>
          <a:p>
            <a:pPr marL="457200" indent="-457200"/>
            <a:r>
              <a:rPr lang="sk-SK" b="1" dirty="0">
                <a:solidFill>
                  <a:srgbClr val="FF0000"/>
                </a:solidFill>
              </a:rPr>
              <a:t>Chlieb celozrnný 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p</a:t>
            </a:r>
            <a:r>
              <a:rPr lang="sk-SK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šeničná múka celozrnná (44%), iné múky</a:t>
            </a:r>
          </a:p>
          <a:p>
            <a:pPr marL="457200" indent="-457200"/>
            <a:r>
              <a:rPr lang="sk-SK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celozrnné – ražná, ovsená, jačmenná, </a:t>
            </a:r>
            <a:r>
              <a:rPr lang="sk-SK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pohánková, </a:t>
            </a:r>
            <a:r>
              <a:rPr lang="sk-SK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pšeničný lepok,</a:t>
            </a:r>
          </a:p>
          <a:p>
            <a:pPr marL="457200" indent="-457200"/>
            <a:r>
              <a:rPr lang="sk-SK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ľan, droždie, ocot, soľ, rasca 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/>
            <a:r>
              <a:rPr lang="sk-SK" b="1" dirty="0">
                <a:solidFill>
                  <a:srgbClr val="FF0000"/>
                </a:solidFill>
              </a:rPr>
              <a:t>Biely rožok 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pšeničná múka, voda, rastlinný tuk, droždie, soľ, cukor</a:t>
            </a:r>
          </a:p>
          <a:p>
            <a:pPr marL="457200" indent="-457200"/>
            <a:r>
              <a:rPr lang="sk-SK" b="1" dirty="0">
                <a:solidFill>
                  <a:srgbClr val="FF0000"/>
                </a:solidFill>
              </a:rPr>
              <a:t>Grahamový rožok 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pšeničná múka, pohánkové zrno -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lámanka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marL="457200" indent="-457200"/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voda, droždie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soľ</a:t>
            </a:r>
          </a:p>
          <a:p>
            <a:pPr marL="457200" indent="-457200"/>
            <a:r>
              <a:rPr lang="sk-SK" b="1" dirty="0" err="1">
                <a:solidFill>
                  <a:srgbClr val="FF0000"/>
                </a:solidFill>
              </a:rPr>
              <a:t>Špaldový</a:t>
            </a:r>
            <a:r>
              <a:rPr lang="sk-SK" b="1" dirty="0">
                <a:solidFill>
                  <a:srgbClr val="FF0000"/>
                </a:solidFill>
              </a:rPr>
              <a:t> rožok 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sk-SK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špaldové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 zrná, </a:t>
            </a:r>
            <a:r>
              <a:rPr lang="sk-SK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špaldová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múka, ražná múka,</a:t>
            </a:r>
          </a:p>
          <a:p>
            <a:pPr marL="457200" indent="-457200"/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pšeničná múka, jačmenný slad, soľ, voda, droždie</a:t>
            </a:r>
          </a:p>
          <a:p>
            <a:pPr marL="457200" indent="-457200"/>
            <a:r>
              <a:rPr lang="sk-SK" b="1" dirty="0">
                <a:solidFill>
                  <a:srgbClr val="FF0000"/>
                </a:solidFill>
              </a:rPr>
              <a:t>Sójový rožok 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sk-SK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pšeničná múka, voda, sójová zmes 9%, ražná múka, </a:t>
            </a:r>
          </a:p>
          <a:p>
            <a:pPr marL="457200" indent="-457200"/>
            <a:r>
              <a:rPr lang="sk-SK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pšeničné vločky, kukuričná krupica, ľanové semienko, rasca, soľ,</a:t>
            </a:r>
          </a:p>
          <a:p>
            <a:pPr marL="457200" indent="-457200"/>
            <a:r>
              <a:rPr lang="sk-SK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pražená  jačmenná sladová múka, sójová </a:t>
            </a:r>
            <a:r>
              <a:rPr lang="sk-SK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múka, droždie</a:t>
            </a:r>
            <a:r>
              <a:rPr lang="sk-SK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, rastlinný olej</a:t>
            </a:r>
          </a:p>
          <a:p>
            <a:pPr marL="457200" indent="-457200"/>
            <a:r>
              <a:rPr lang="sk-SK" b="1" i="0" dirty="0">
                <a:solidFill>
                  <a:srgbClr val="FF0000"/>
                </a:solidFill>
                <a:effectLst/>
              </a:rPr>
              <a:t>Cereálna </a:t>
            </a:r>
            <a:r>
              <a:rPr lang="sk-SK" b="1" i="0" dirty="0" err="1">
                <a:solidFill>
                  <a:srgbClr val="FF0000"/>
                </a:solidFill>
                <a:effectLst/>
              </a:rPr>
              <a:t>kajzerka</a:t>
            </a:r>
            <a:r>
              <a:rPr lang="sk-SK" b="1" i="0" dirty="0">
                <a:solidFill>
                  <a:srgbClr val="FF0000"/>
                </a:solidFill>
                <a:effectLst/>
              </a:rPr>
              <a:t> </a:t>
            </a:r>
            <a:r>
              <a:rPr lang="sk-SK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: 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sk-SK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šeničná múka (58%), voda, cereálna zmes 7,5%</a:t>
            </a:r>
          </a:p>
          <a:p>
            <a:pPr marL="457200" indent="-457200"/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sk-SK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sójová </a:t>
            </a:r>
            <a:r>
              <a:rPr lang="sk-SK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drť</a:t>
            </a:r>
            <a:r>
              <a:rPr lang="sk-SK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, ľanové semená, pšeničná </a:t>
            </a:r>
            <a:r>
              <a:rPr lang="sk-SK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drť</a:t>
            </a:r>
            <a:r>
              <a:rPr lang="sk-SK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, sezamové semená,</a:t>
            </a:r>
          </a:p>
          <a:p>
            <a:pPr marL="457200" indent="-457200"/>
            <a:r>
              <a:rPr lang="sk-SK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slnečnicové semená), ražná múka (2,8%), droždie, soľ, zemiakový</a:t>
            </a:r>
          </a:p>
          <a:p>
            <a:pPr marL="457200" indent="-457200"/>
            <a:r>
              <a:rPr lang="sk-SK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škrob, cukor, rastlinný olej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="" xmlns:a16="http://schemas.microsoft.com/office/drawing/2014/main" id="{3F63EFDB-C4E8-4A86-96A9-4334400D5B4B}"/>
              </a:ext>
            </a:extLst>
          </p:cNvPr>
          <p:cNvSpPr txBox="1"/>
          <p:nvPr/>
        </p:nvSpPr>
        <p:spPr>
          <a:xfrm>
            <a:off x="827584" y="33265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FF0000"/>
                </a:solidFill>
              </a:rPr>
              <a:t>Základné zloženie vybraných druhov chleba a pečiva :</a:t>
            </a:r>
          </a:p>
          <a:p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(bez emulgátorov, farbív, kyselín, aróm, ...) </a:t>
            </a:r>
          </a:p>
        </p:txBody>
      </p:sp>
    </p:spTree>
    <p:extLst>
      <p:ext uri="{BB962C8B-B14F-4D97-AF65-F5344CB8AC3E}">
        <p14:creationId xmlns="" xmlns:p14="http://schemas.microsoft.com/office/powerpoint/2010/main" val="428425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5907FA6-D045-4182-BBFD-9526910CF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9" y="665018"/>
            <a:ext cx="7869304" cy="1239982"/>
          </a:xfrm>
        </p:spPr>
        <p:txBody>
          <a:bodyPr>
            <a:noAutofit/>
          </a:bodyPr>
          <a:lstStyle/>
          <a:p>
            <a:r>
              <a:rPr lang="sk-SK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Nutričné a energetické hodnoty niektorých druhov obilných výrobkov : </a:t>
            </a:r>
            <a:r>
              <a:rPr lang="sk-SK" sz="2800" b="1" i="0" dirty="0">
                <a:solidFill>
                  <a:srgbClr val="303133"/>
                </a:solidFill>
                <a:effectLst/>
                <a:latin typeface="Dosis"/>
              </a:rPr>
              <a:t/>
            </a:r>
            <a:br>
              <a:rPr lang="sk-SK" sz="2800" b="1" i="0" dirty="0">
                <a:solidFill>
                  <a:srgbClr val="303133"/>
                </a:solidFill>
                <a:effectLst/>
                <a:latin typeface="Dosis"/>
              </a:rPr>
            </a:br>
            <a:endParaRPr lang="sk-SK" sz="2800" dirty="0"/>
          </a:p>
        </p:txBody>
      </p:sp>
      <p:graphicFrame>
        <p:nvGraphicFramePr>
          <p:cNvPr id="7" name="Zástupný objekt pre obsah 6">
            <a:extLst>
              <a:ext uri="{FF2B5EF4-FFF2-40B4-BE49-F238E27FC236}">
                <a16:creationId xmlns="" xmlns:a16="http://schemas.microsoft.com/office/drawing/2014/main" id="{9B6199C0-ACCA-4E40-8636-29CD7670D3F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3768892044"/>
              </p:ext>
            </p:extLst>
          </p:nvPr>
        </p:nvGraphicFramePr>
        <p:xfrm>
          <a:off x="1835696" y="2276872"/>
          <a:ext cx="7094022" cy="3816420"/>
        </p:xfrm>
        <a:graphic>
          <a:graphicData uri="http://schemas.openxmlformats.org/drawingml/2006/table">
            <a:tbl>
              <a:tblPr firstRow="1" firstCol="1" bandRow="1"/>
              <a:tblGrid>
                <a:gridCol w="2031070">
                  <a:extLst>
                    <a:ext uri="{9D8B030D-6E8A-4147-A177-3AD203B41FA5}">
                      <a16:colId xmlns="" xmlns:a16="http://schemas.microsoft.com/office/drawing/2014/main" val="2083142891"/>
                    </a:ext>
                  </a:extLst>
                </a:gridCol>
                <a:gridCol w="837899">
                  <a:extLst>
                    <a:ext uri="{9D8B030D-6E8A-4147-A177-3AD203B41FA5}">
                      <a16:colId xmlns="" xmlns:a16="http://schemas.microsoft.com/office/drawing/2014/main" val="3750556946"/>
                    </a:ext>
                  </a:extLst>
                </a:gridCol>
                <a:gridCol w="992869">
                  <a:extLst>
                    <a:ext uri="{9D8B030D-6E8A-4147-A177-3AD203B41FA5}">
                      <a16:colId xmlns="" xmlns:a16="http://schemas.microsoft.com/office/drawing/2014/main" val="3039278368"/>
                    </a:ext>
                  </a:extLst>
                </a:gridCol>
                <a:gridCol w="1052880">
                  <a:extLst>
                    <a:ext uri="{9D8B030D-6E8A-4147-A177-3AD203B41FA5}">
                      <a16:colId xmlns="" xmlns:a16="http://schemas.microsoft.com/office/drawing/2014/main" val="830612459"/>
                    </a:ext>
                  </a:extLst>
                </a:gridCol>
                <a:gridCol w="885757">
                  <a:extLst>
                    <a:ext uri="{9D8B030D-6E8A-4147-A177-3AD203B41FA5}">
                      <a16:colId xmlns="" xmlns:a16="http://schemas.microsoft.com/office/drawing/2014/main" val="1772276081"/>
                    </a:ext>
                  </a:extLst>
                </a:gridCol>
                <a:gridCol w="1293547">
                  <a:extLst>
                    <a:ext uri="{9D8B030D-6E8A-4147-A177-3AD203B41FA5}">
                      <a16:colId xmlns="" xmlns:a16="http://schemas.microsoft.com/office/drawing/2014/main" val="1866508033"/>
                    </a:ext>
                  </a:extLst>
                </a:gridCol>
              </a:tblGrid>
              <a:tr h="763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 b="1" dirty="0"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Pečivo – 100g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 b="1" dirty="0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kcal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 b="1" dirty="0" err="1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kj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 b="1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Tuky(g)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 b="1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Cukry(g)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 b="1" dirty="0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Bielkoviny(g)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8825775"/>
                  </a:ext>
                </a:extLst>
              </a:tr>
              <a:tr h="763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 b="1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Chlieb biely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 dirty="0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980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 dirty="0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 dirty="0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7752837"/>
                  </a:ext>
                </a:extLst>
              </a:tr>
              <a:tr h="763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 b="1" dirty="0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Chlieb celozrnný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 dirty="0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920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 dirty="0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 dirty="0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7155181"/>
                  </a:ext>
                </a:extLst>
              </a:tr>
              <a:tr h="763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 b="1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Rožok biely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 dirty="0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 dirty="0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 dirty="0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9548684"/>
                  </a:ext>
                </a:extLst>
              </a:tr>
              <a:tr h="763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 b="1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Rožok grahamový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1220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sk-SK" sz="1400" dirty="0">
                          <a:solidFill>
                            <a:srgbClr val="6E6E6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5227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2704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="" xmlns:a16="http://schemas.microsoft.com/office/drawing/2014/main" id="{8F3841F2-ABF5-4205-B84C-DC9FF88B5B29}"/>
              </a:ext>
            </a:extLst>
          </p:cNvPr>
          <p:cNvSpPr txBox="1"/>
          <p:nvPr/>
        </p:nvSpPr>
        <p:spPr>
          <a:xfrm>
            <a:off x="1475656" y="1412776"/>
            <a:ext cx="72008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sk-SK" b="1" i="0" dirty="0">
                <a:solidFill>
                  <a:srgbClr val="FF0000"/>
                </a:solidFill>
                <a:effectLst/>
              </a:rPr>
              <a:t>Biele pečivo </a:t>
            </a:r>
            <a:r>
              <a:rPr lang="sk-SK" b="0" i="0" dirty="0">
                <a:solidFill>
                  <a:srgbClr val="333333"/>
                </a:solidFill>
                <a:effectLst/>
              </a:rPr>
              <a:t>sa vyrába z bielej múky, na jej výrobu sa používa</a:t>
            </a:r>
          </a:p>
          <a:p>
            <a:pPr marL="457200" indent="-457200"/>
            <a:r>
              <a:rPr lang="sk-SK" b="0" i="0" dirty="0">
                <a:solidFill>
                  <a:srgbClr val="333333"/>
                </a:solidFill>
                <a:effectLst/>
              </a:rPr>
              <a:t>vnútorná časť zrna. Tým, že sa pri spracovaní odstráni obal a</a:t>
            </a:r>
          </a:p>
          <a:p>
            <a:pPr marL="457200" indent="-457200"/>
            <a:r>
              <a:rPr lang="sk-SK" b="0" i="0" dirty="0">
                <a:solidFill>
                  <a:srgbClr val="333333"/>
                </a:solidFill>
                <a:effectLst/>
              </a:rPr>
              <a:t>teda celá vonkajšia časť, zrná sú ochudobnené o značnú časť</a:t>
            </a:r>
          </a:p>
          <a:p>
            <a:pPr marL="457200" indent="-457200"/>
            <a:r>
              <a:rPr lang="sk-SK" b="0" i="0" dirty="0">
                <a:solidFill>
                  <a:srgbClr val="333333"/>
                </a:solidFill>
                <a:effectLst/>
              </a:rPr>
              <a:t>minerálov a vitamínov. </a:t>
            </a:r>
            <a:r>
              <a:rPr lang="sk-SK" b="0" i="0" dirty="0">
                <a:solidFill>
                  <a:srgbClr val="FF0000"/>
                </a:solidFill>
                <a:effectLst/>
              </a:rPr>
              <a:t>Výrobky z bielej múky sú menej</a:t>
            </a:r>
          </a:p>
          <a:p>
            <a:pPr marL="457200" indent="-457200"/>
            <a:r>
              <a:rPr lang="sk-SK" b="0" i="0" dirty="0">
                <a:solidFill>
                  <a:srgbClr val="FF0000"/>
                </a:solidFill>
                <a:effectLst/>
              </a:rPr>
              <a:t>hodnotné pre organizmus. </a:t>
            </a:r>
            <a:r>
              <a:rPr lang="sk-SK" b="0" i="0" dirty="0">
                <a:solidFill>
                  <a:srgbClr val="333333"/>
                </a:solidFill>
                <a:effectLst/>
              </a:rPr>
              <a:t>Zasýtia na kratšiu dobu a po ich</a:t>
            </a:r>
          </a:p>
          <a:p>
            <a:pPr marL="457200" indent="-457200"/>
            <a:r>
              <a:rPr lang="sk-SK" b="0" i="0" dirty="0">
                <a:solidFill>
                  <a:srgbClr val="333333"/>
                </a:solidFill>
                <a:effectLst/>
              </a:rPr>
              <a:t>konzumácii kolíše hladina cukru v tele. P</a:t>
            </a:r>
            <a:r>
              <a:rPr lang="sk-SK" b="0" i="0" dirty="0">
                <a:solidFill>
                  <a:srgbClr val="222222"/>
                </a:solidFill>
                <a:effectLst/>
              </a:rPr>
              <a:t>oskytujú organizmu</a:t>
            </a:r>
          </a:p>
          <a:p>
            <a:pPr marL="457200" indent="-457200"/>
            <a:r>
              <a:rPr lang="sk-SK" b="0" i="0" dirty="0">
                <a:solidFill>
                  <a:srgbClr val="222222"/>
                </a:solidFill>
                <a:effectLst/>
              </a:rPr>
              <a:t>rýchly, ale zároveň krátkodobý zdroj energie.</a:t>
            </a:r>
            <a:r>
              <a:rPr lang="sk-SK" b="0" i="0" dirty="0">
                <a:solidFill>
                  <a:srgbClr val="333333"/>
                </a:solidFill>
                <a:effectLst/>
              </a:rPr>
              <a:t> </a:t>
            </a:r>
          </a:p>
          <a:p>
            <a:pPr marL="457200" indent="-457200"/>
            <a:r>
              <a:rPr lang="sk-SK" b="1" dirty="0">
                <a:solidFill>
                  <a:srgbClr val="FF0000"/>
                </a:solidFill>
              </a:rPr>
              <a:t>V</a:t>
            </a:r>
            <a:r>
              <a:rPr lang="sk-SK" b="1" i="0" dirty="0">
                <a:solidFill>
                  <a:srgbClr val="FF0000"/>
                </a:solidFill>
                <a:effectLst/>
              </a:rPr>
              <a:t>iaczrnné výrobky </a:t>
            </a:r>
            <a:r>
              <a:rPr lang="sk-SK" i="0" dirty="0">
                <a:solidFill>
                  <a:srgbClr val="FF0000"/>
                </a:solidFill>
                <a:effectLst/>
              </a:rPr>
              <a:t>sú z</a:t>
            </a:r>
            <a:r>
              <a:rPr lang="sk-SK" b="0" i="0" dirty="0">
                <a:solidFill>
                  <a:srgbClr val="FF0000"/>
                </a:solidFill>
                <a:effectLst/>
              </a:rPr>
              <a:t>dravším variantom</a:t>
            </a:r>
            <a:r>
              <a:rPr lang="sk-SK" b="0" i="0" dirty="0">
                <a:solidFill>
                  <a:srgbClr val="333333"/>
                </a:solidFill>
                <a:effectLst/>
              </a:rPr>
              <a:t>. Viaczrnný znamená,</a:t>
            </a:r>
          </a:p>
          <a:p>
            <a:pPr marL="457200" indent="-457200"/>
            <a:r>
              <a:rPr lang="sk-SK" b="0" i="0" dirty="0">
                <a:solidFill>
                  <a:srgbClr val="333333"/>
                </a:solidFill>
                <a:effectLst/>
              </a:rPr>
              <a:t>že výrobok obsahuje viac druhov celých zŕn. Obsahuje</a:t>
            </a:r>
          </a:p>
          <a:p>
            <a:pPr marL="457200" indent="-457200"/>
            <a:r>
              <a:rPr lang="sk-SK" b="0" i="0" dirty="0">
                <a:solidFill>
                  <a:srgbClr val="333333"/>
                </a:solidFill>
                <a:effectLst/>
              </a:rPr>
              <a:t>vlákninu, ktorá pozitívne vplýva na trávenie.</a:t>
            </a:r>
          </a:p>
          <a:p>
            <a:pPr marL="457200" indent="-457200"/>
            <a:r>
              <a:rPr lang="sk-SK" b="0" i="0" dirty="0">
                <a:solidFill>
                  <a:srgbClr val="333333"/>
                </a:solidFill>
                <a:effectLst/>
              </a:rPr>
              <a:t>Prirodzený obsah tejto dôležitej látky, vitamínov ale i minerálov</a:t>
            </a:r>
          </a:p>
          <a:p>
            <a:pPr marL="457200" indent="-457200"/>
            <a:r>
              <a:rPr lang="sk-SK" b="0" i="0" dirty="0">
                <a:solidFill>
                  <a:srgbClr val="333333"/>
                </a:solidFill>
                <a:effectLst/>
              </a:rPr>
              <a:t>je zachovaný len v celozrnných výrobkoch. Pri ich výrobe boli</a:t>
            </a:r>
          </a:p>
          <a:p>
            <a:pPr marL="457200" indent="-457200"/>
            <a:r>
              <a:rPr lang="sk-SK" b="0" i="0" dirty="0">
                <a:solidFill>
                  <a:srgbClr val="333333"/>
                </a:solidFill>
                <a:effectLst/>
              </a:rPr>
              <a:t>na rozdiel od bielych použité všetky súčasti obilných zŕn </a:t>
            </a:r>
          </a:p>
          <a:p>
            <a:r>
              <a:rPr lang="sk-SK" dirty="0">
                <a:solidFill>
                  <a:srgbClr val="333333"/>
                </a:solidFill>
              </a:rPr>
              <a:t>- </a:t>
            </a:r>
            <a:r>
              <a:rPr lang="sk-SK" b="0" i="0" dirty="0">
                <a:solidFill>
                  <a:srgbClr val="333333"/>
                </a:solidFill>
                <a:effectLst/>
              </a:rPr>
              <a:t>otruby, klíčky, pričom pred mletím boli neporušené. </a:t>
            </a:r>
          </a:p>
          <a:p>
            <a:r>
              <a:rPr lang="sk-SK" b="0" i="0" dirty="0">
                <a:solidFill>
                  <a:srgbClr val="FF0000"/>
                </a:solidFill>
                <a:effectLst/>
              </a:rPr>
              <a:t>Aj keď biele pečivo obsahuje takmer rovnaký počet kalórií ako celozrnné, odporúča sa ho nahradiť celozrnným, ktoré navyše telu dodá zdraviu prospešné látky.</a:t>
            </a:r>
            <a:endParaRPr lang="sk-SK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="" xmlns:a16="http://schemas.microsoft.com/office/drawing/2014/main" id="{0A6A9E8A-7F23-4853-8F0A-A30CCD0B9D9A}"/>
              </a:ext>
            </a:extLst>
          </p:cNvPr>
          <p:cNvSpPr txBox="1"/>
          <p:nvPr/>
        </p:nvSpPr>
        <p:spPr>
          <a:xfrm>
            <a:off x="928662" y="548680"/>
            <a:ext cx="7963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Porovnanie </a:t>
            </a:r>
            <a:r>
              <a:rPr lang="sk-SK" sz="2000" b="1" dirty="0">
                <a:solidFill>
                  <a:srgbClr val="FF0000"/>
                </a:solidFill>
              </a:rPr>
              <a:t>obilných výrobkov z bielej a  celozrnnej múky 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2178B8E-A39D-43D9-8F27-60302D65D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624110"/>
            <a:ext cx="7344816" cy="1220714"/>
          </a:xfrm>
        </p:spPr>
        <p:txBody>
          <a:bodyPr>
            <a:normAutofit fontScale="90000"/>
          </a:bodyPr>
          <a:lstStyle/>
          <a:p>
            <a:r>
              <a:rPr lang="sk-SK" sz="2000" b="1" dirty="0">
                <a:solidFill>
                  <a:srgbClr val="FF0000"/>
                </a:solidFill>
              </a:rPr>
              <a:t>2. Výroba rôznych nátierok na pečivá</a:t>
            </a:r>
            <a:br>
              <a:rPr lang="sk-SK" sz="2000" b="1" dirty="0">
                <a:solidFill>
                  <a:srgbClr val="FF0000"/>
                </a:solidFill>
              </a:rPr>
            </a:br>
            <a:r>
              <a:rPr lang="sk-SK" sz="2000" dirty="0"/>
              <a:t>K spestreniu hodiny si žiačky vyrobili 2 druhy nátierok – šunkovo- syrovú a syrovú, čím ozdobili prinesené pečivá a zároveň si na nich pochutili.  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BBCF32EC-B371-45BC-B96E-5D8C3001B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4692295" cy="216882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="" xmlns:a16="http://schemas.microsoft.com/office/drawing/2014/main" id="{6C6A74E7-A6EB-4C20-9FA5-264B08F63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293096"/>
            <a:ext cx="5184576" cy="2396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889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13B257DF-8B5E-4601-AA00-E8935F841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293" y="3521289"/>
            <a:ext cx="6675263" cy="3085369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="" xmlns:a16="http://schemas.microsoft.com/office/drawing/2014/main" id="{6EAB8E91-610E-47C8-9E32-A525EAFD6A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0648"/>
            <a:ext cx="6693836" cy="30939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7928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691680" y="980728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smtClean="0"/>
              <a:t>KONIEC</a:t>
            </a:r>
            <a:r>
              <a:rPr lang="sk-SK" sz="2000" dirty="0"/>
              <a:t/>
            </a:r>
            <a:br>
              <a:rPr lang="sk-SK" sz="2000" dirty="0"/>
            </a:br>
            <a:endParaRPr lang="sk-SK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557</TotalTime>
  <Words>357</Words>
  <Application>Microsoft Office PowerPoint</Application>
  <PresentationFormat>Prezentácia na obrazovke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Dym</vt:lpstr>
      <vt:lpstr>CHLIEB PEČIVO, OBILNINY </vt:lpstr>
      <vt:lpstr>Snímka 2</vt:lpstr>
      <vt:lpstr>Snímka 3</vt:lpstr>
      <vt:lpstr>Snímka 4</vt:lpstr>
      <vt:lpstr>Nutričné a energetické hodnoty niektorých druhov obilných výrobkov :  </vt:lpstr>
      <vt:lpstr>Snímka 6</vt:lpstr>
      <vt:lpstr>2. Výroba rôznych nátierok na pečivá K spestreniu hodiny si žiačky vyrobili 2 druhy nátierok – šunkovo- syrovú a syrovú, čím ozdobili prinesené pečivá a zároveň si na nich pochutili.   </vt:lpstr>
      <vt:lpstr>Snímka 8</vt:lpstr>
      <vt:lpstr>Snímka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SRDCE</dc:title>
  <dc:creator>Tajka</dc:creator>
  <cp:lastModifiedBy>user</cp:lastModifiedBy>
  <cp:revision>95</cp:revision>
  <dcterms:created xsi:type="dcterms:W3CDTF">2014-03-12T15:43:48Z</dcterms:created>
  <dcterms:modified xsi:type="dcterms:W3CDTF">2020-10-28T12:22:50Z</dcterms:modified>
</cp:coreProperties>
</file>